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8" r:id="rId10"/>
    <p:sldId id="269" r:id="rId11"/>
    <p:sldId id="264" r:id="rId12"/>
    <p:sldId id="265" r:id="rId13"/>
    <p:sldId id="266" r:id="rId14"/>
    <p:sldId id="273" r:id="rId15"/>
    <p:sldId id="270" r:id="rId16"/>
    <p:sldId id="282" r:id="rId17"/>
    <p:sldId id="271" r:id="rId18"/>
    <p:sldId id="272" r:id="rId19"/>
    <p:sldId id="281" r:id="rId20"/>
    <p:sldId id="274" r:id="rId21"/>
    <p:sldId id="283" r:id="rId22"/>
    <p:sldId id="275" r:id="rId23"/>
    <p:sldId id="276" r:id="rId24"/>
    <p:sldId id="277" r:id="rId25"/>
    <p:sldId id="278" r:id="rId26"/>
    <p:sldId id="279" r:id="rId27"/>
    <p:sldId id="280" r:id="rId28"/>
    <p:sldId id="284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7" autoAdjust="0"/>
    <p:restoredTop sz="94667" autoAdjust="0"/>
  </p:normalViewPr>
  <p:slideViewPr>
    <p:cSldViewPr>
      <p:cViewPr varScale="1">
        <p:scale>
          <a:sx n="102" d="100"/>
          <a:sy n="102" d="100"/>
        </p:scale>
        <p:origin x="-10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84A7-05B1-4B16-8399-20D2FE7B35A7}" type="datetimeFigureOut">
              <a:rPr lang="fr-FR"/>
              <a:pPr>
                <a:defRPr/>
              </a:pPr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F284-361D-4CB7-9A53-6327ED4495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53E84-95F1-4C6F-B46C-68C3B992D171}" type="datetimeFigureOut">
              <a:rPr lang="fr-FR"/>
              <a:pPr>
                <a:defRPr/>
              </a:pPr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2683-5A2E-48E7-B44B-CAF55E7C48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8CEF-BD7D-4D0C-8DB3-3C10553CA559}" type="datetimeFigureOut">
              <a:rPr lang="fr-FR"/>
              <a:pPr>
                <a:defRPr/>
              </a:pPr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4788-1509-4FE6-BEE8-B82915F6D3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3849-B9C1-4BDE-B7C4-CC5DB942B2D6}" type="datetimeFigureOut">
              <a:rPr lang="fr-FR"/>
              <a:pPr>
                <a:defRPr/>
              </a:pPr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22C3-579A-447B-B544-72ED16C63F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EEC5-5521-4699-8650-0EE9BAD11B06}" type="datetimeFigureOut">
              <a:rPr lang="fr-FR"/>
              <a:pPr>
                <a:defRPr/>
              </a:pPr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D956D-5B9D-4E7D-9690-CED35B75F0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2072-8206-442C-8DF3-A90BE2C6374D}" type="datetimeFigureOut">
              <a:rPr lang="fr-FR"/>
              <a:pPr>
                <a:defRPr/>
              </a:pPr>
              <a:t>20/03/2015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7AF9-1DBE-4A1B-8E59-3EFAAED693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33E3C-66B3-4E20-904A-F38C799E7E82}" type="datetimeFigureOut">
              <a:rPr lang="fr-FR"/>
              <a:pPr>
                <a:defRPr/>
              </a:pPr>
              <a:t>20/03/2015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933B-F904-4271-914E-4A7B8AFF7B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F4E2-C2FB-4DBF-B870-5AD6015A460E}" type="datetimeFigureOut">
              <a:rPr lang="fr-FR"/>
              <a:pPr>
                <a:defRPr/>
              </a:pPr>
              <a:t>20/03/2015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1AF7-5B2C-443A-854B-1EB6763FC3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9127-74A5-49E4-AC81-8B855DD53570}" type="datetimeFigureOut">
              <a:rPr lang="fr-FR"/>
              <a:pPr>
                <a:defRPr/>
              </a:pPr>
              <a:t>20/03/2015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ECCA-73F0-4F9F-A3CD-88CC6B7AF5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8337-3E7F-4BF1-9883-2E45208BA479}" type="datetimeFigureOut">
              <a:rPr lang="fr-FR"/>
              <a:pPr>
                <a:defRPr/>
              </a:pPr>
              <a:t>20/03/2015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0AC0-33C3-4689-A4E5-4A5A8DD3B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8F1E-17B5-41F7-93DF-47DC7FB26A71}" type="datetimeFigureOut">
              <a:rPr lang="fr-FR"/>
              <a:pPr>
                <a:defRPr/>
              </a:pPr>
              <a:t>20/03/2015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66FC-C56D-4845-A4C5-F8F7C14AFD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A1F1CF-86FC-460B-804F-D10A8D0EB062}" type="datetimeFigureOut">
              <a:rPr lang="fr-FR"/>
              <a:pPr>
                <a:defRPr/>
              </a:pPr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2E303F-9E88-4C21-9AF1-F27B417473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Fractures des membres</a:t>
            </a:r>
          </a:p>
        </p:txBody>
      </p:sp>
      <p:sp>
        <p:nvSpPr>
          <p:cNvPr id="1331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sz="2000" smtClean="0">
                <a:solidFill>
                  <a:schemeClr val="tx1"/>
                </a:solidFill>
              </a:rPr>
              <a:t>Richard Ballas</a:t>
            </a:r>
          </a:p>
          <a:p>
            <a:pPr eaLnBrk="1" hangingPunct="1"/>
            <a:r>
              <a:rPr lang="fr-FR" sz="2000" smtClean="0">
                <a:solidFill>
                  <a:schemeClr val="tx1"/>
                </a:solidFill>
              </a:rPr>
              <a:t>CHU de La Réunion, Saint-Pierre</a:t>
            </a:r>
          </a:p>
          <a:p>
            <a:pPr eaLnBrk="1" hangingPunct="1"/>
            <a:r>
              <a:rPr lang="fr-FR" sz="2000" smtClean="0">
                <a:solidFill>
                  <a:schemeClr val="tx1"/>
                </a:solidFill>
              </a:rPr>
              <a:t>richardballas@yahoo.fr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Traitement Chirurgical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Réduction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Foyer fermé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Foyer ouvert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Fixation = ostéosynthèse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Foyer fermé/ouvert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Broches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Plaques/vis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Enclouage centromédullaire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Fixateur externe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Arthroplastie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Arthrodèse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/>
              <a:t>Suites opératoires</a:t>
            </a:r>
            <a:br>
              <a:rPr lang="fr-FR" sz="4000" smtClean="0"/>
            </a:br>
            <a:r>
              <a:rPr lang="fr-FR" sz="4000" smtClean="0"/>
              <a:t>Surveillance générale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fr-FR" sz="1800" smtClean="0"/>
              <a:t>VVP 2 jours</a:t>
            </a:r>
          </a:p>
          <a:p>
            <a:pPr eaLnBrk="1" hangingPunct="1">
              <a:lnSpc>
                <a:spcPct val="70000"/>
              </a:lnSpc>
            </a:pPr>
            <a:endParaRPr lang="fr-FR" sz="1800" smtClean="0"/>
          </a:p>
          <a:p>
            <a:pPr eaLnBrk="1" hangingPunct="1">
              <a:lnSpc>
                <a:spcPct val="70000"/>
              </a:lnSpc>
            </a:pPr>
            <a:r>
              <a:rPr lang="fr-FR" sz="1800" smtClean="0"/>
              <a:t>Douleur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600" smtClean="0"/>
              <a:t>Antalgiques palier 1, 2, 3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600" smtClean="0"/>
              <a:t>Mise en place d’un cathéter nerveux périphérique 48h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600" smtClean="0"/>
              <a:t>PSA morphine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600" smtClean="0"/>
              <a:t>Glace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600" smtClean="0"/>
              <a:t>Surélévation</a:t>
            </a:r>
          </a:p>
          <a:p>
            <a:pPr eaLnBrk="1" hangingPunct="1">
              <a:lnSpc>
                <a:spcPct val="70000"/>
              </a:lnSpc>
            </a:pPr>
            <a:endParaRPr lang="fr-FR" sz="1800" smtClean="0"/>
          </a:p>
          <a:p>
            <a:pPr eaLnBrk="1" hangingPunct="1">
              <a:lnSpc>
                <a:spcPct val="70000"/>
              </a:lnSpc>
            </a:pPr>
            <a:r>
              <a:rPr lang="fr-FR" sz="1800" smtClean="0"/>
              <a:t>Hémodynamique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600" smtClean="0"/>
              <a:t>Pouls, pression artérielle, SaO2</a:t>
            </a:r>
          </a:p>
          <a:p>
            <a:pPr eaLnBrk="1" hangingPunct="1">
              <a:lnSpc>
                <a:spcPct val="70000"/>
              </a:lnSpc>
            </a:pPr>
            <a:endParaRPr lang="fr-FR" sz="1800" smtClean="0"/>
          </a:p>
          <a:p>
            <a:pPr eaLnBrk="1" hangingPunct="1">
              <a:lnSpc>
                <a:spcPct val="70000"/>
              </a:lnSpc>
            </a:pPr>
            <a:r>
              <a:rPr lang="fr-FR" sz="1800" smtClean="0"/>
              <a:t>Biologique : Hb</a:t>
            </a:r>
          </a:p>
          <a:p>
            <a:pPr eaLnBrk="1" hangingPunct="1">
              <a:lnSpc>
                <a:spcPct val="70000"/>
              </a:lnSpc>
            </a:pPr>
            <a:endParaRPr lang="fr-FR" sz="1600" smtClean="0"/>
          </a:p>
          <a:p>
            <a:pPr eaLnBrk="1" hangingPunct="1">
              <a:lnSpc>
                <a:spcPct val="70000"/>
              </a:lnSpc>
            </a:pPr>
            <a:r>
              <a:rPr lang="fr-FR" sz="1800" smtClean="0"/>
              <a:t>Infection : fièvre (&gt;38.5°), CRP</a:t>
            </a:r>
          </a:p>
          <a:p>
            <a:pPr eaLnBrk="1" hangingPunct="1">
              <a:lnSpc>
                <a:spcPct val="70000"/>
              </a:lnSpc>
            </a:pPr>
            <a:r>
              <a:rPr lang="fr-FR" sz="1800" smtClean="0"/>
              <a:t>Réfection de pansement /48h : inflammation, écoulement</a:t>
            </a:r>
          </a:p>
          <a:p>
            <a:pPr eaLnBrk="1" hangingPunct="1">
              <a:lnSpc>
                <a:spcPct val="70000"/>
              </a:lnSpc>
            </a:pPr>
            <a:endParaRPr lang="fr-FR" sz="1800" smtClean="0"/>
          </a:p>
          <a:p>
            <a:pPr eaLnBrk="1" hangingPunct="1">
              <a:lnSpc>
                <a:spcPct val="70000"/>
              </a:lnSpc>
            </a:pPr>
            <a:r>
              <a:rPr lang="fr-FR" sz="1800" smtClean="0"/>
              <a:t>Redon : ablation J2 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400" smtClean="0"/>
              <a:t>si &lt;50cc/jour mb inf, grosse articulation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400" smtClean="0"/>
              <a:t>Si &lt;30cc pour les extrémités</a:t>
            </a:r>
          </a:p>
          <a:p>
            <a:pPr lvl="1" eaLnBrk="1" hangingPunct="1">
              <a:lnSpc>
                <a:spcPct val="70000"/>
              </a:lnSpc>
            </a:pPr>
            <a:endParaRPr lang="fr-FR" sz="1600" smtClean="0"/>
          </a:p>
          <a:p>
            <a:pPr eaLnBrk="1" hangingPunct="1">
              <a:lnSpc>
                <a:spcPct val="70000"/>
              </a:lnSpc>
            </a:pPr>
            <a:endParaRPr lang="fr-F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smtClean="0"/>
              <a:t>Pouls périphériques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Sensibilité / Motricité</a:t>
            </a:r>
          </a:p>
          <a:p>
            <a:pPr eaLnBrk="1" hangingPunct="1">
              <a:lnSpc>
                <a:spcPct val="80000"/>
              </a:lnSpc>
            </a:pPr>
            <a:endParaRPr lang="fr-FR" sz="2400" smtClean="0"/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Complications de décubitus</a:t>
            </a:r>
          </a:p>
          <a:p>
            <a:pPr eaLnBrk="1" hangingPunct="1">
              <a:lnSpc>
                <a:spcPct val="80000"/>
              </a:lnSpc>
            </a:pPr>
            <a:endParaRPr lang="fr-FR" sz="2400" smtClean="0"/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Thrombo-embolique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Traumatisme Mb inférieur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HBPM toute la durée sans appui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Plaquettes 2/semaine</a:t>
            </a:r>
          </a:p>
          <a:p>
            <a:pPr lvl="1"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endParaRPr lang="fr-FR" sz="2400" smtClean="0"/>
          </a:p>
        </p:txBody>
      </p:sp>
      <p:pic>
        <p:nvPicPr>
          <p:cNvPr id="24578" name="Picture 2" descr="C:\Users\Ballas\Desktop\Médecine\Icono\DSC00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292600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/>
              <a:t>Suites opératoires</a:t>
            </a:r>
            <a:br>
              <a:rPr lang="fr-FR" sz="4000" smtClean="0"/>
            </a:br>
            <a:r>
              <a:rPr lang="fr-FR" sz="4000" smtClean="0"/>
              <a:t>Surveillance spécifique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800" smtClean="0"/>
              <a:t>Ostéosynthèse : </a:t>
            </a:r>
          </a:p>
          <a:p>
            <a:pPr lvl="1" eaLnBrk="1" hangingPunct="1"/>
            <a:r>
              <a:rPr lang="fr-FR" sz="2400" smtClean="0"/>
              <a:t>Stabilité</a:t>
            </a:r>
          </a:p>
          <a:p>
            <a:pPr lvl="1" eaLnBrk="1" hangingPunct="1"/>
            <a:r>
              <a:rPr lang="fr-FR" sz="2400" smtClean="0"/>
              <a:t>Mouvement autorisé</a:t>
            </a:r>
          </a:p>
          <a:p>
            <a:pPr lvl="1" eaLnBrk="1" hangingPunct="1"/>
            <a:r>
              <a:rPr lang="fr-FR" sz="2400" smtClean="0"/>
              <a:t>Reprise de l’appui</a:t>
            </a:r>
          </a:p>
          <a:p>
            <a:pPr lvl="1" eaLnBrk="1" hangingPunct="1"/>
            <a:r>
              <a:rPr lang="fr-FR" sz="2400" smtClean="0"/>
              <a:t>Aide à la déambulation</a:t>
            </a:r>
          </a:p>
          <a:p>
            <a:pPr lvl="1" eaLnBrk="1" hangingPunct="1"/>
            <a:r>
              <a:rPr lang="fr-FR" sz="2400" smtClean="0"/>
              <a:t>Orthèse</a:t>
            </a:r>
          </a:p>
          <a:p>
            <a:pPr lvl="1" eaLnBrk="1" hangingPunct="1"/>
            <a:endParaRPr lang="fr-FR" sz="2400" smtClean="0"/>
          </a:p>
          <a:p>
            <a:pPr lvl="1" eaLnBrk="1" hangingPunct="1"/>
            <a:r>
              <a:rPr lang="fr-FR" sz="2400" smtClean="0"/>
              <a:t>Réfection du pansement</a:t>
            </a:r>
          </a:p>
          <a:p>
            <a:pPr lvl="2" eaLnBrk="1" hangingPunct="1"/>
            <a:r>
              <a:rPr lang="fr-FR" sz="2000" smtClean="0"/>
              <a:t>Greffe J5</a:t>
            </a:r>
          </a:p>
          <a:p>
            <a:pPr lvl="2" eaLnBrk="1" hangingPunct="1"/>
            <a:r>
              <a:rPr lang="fr-FR" sz="2000" smtClean="0"/>
              <a:t>Risque saignement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Fracture articulaire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Goulot d étranglement pour les éléments nobles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Vx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Nerf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Fracture articulaire = réduction parfaite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Ttt chirurgical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Cp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Raideur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Douleur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Clavicule</a:t>
            </a:r>
          </a:p>
        </p:txBody>
      </p:sp>
      <p:sp>
        <p:nvSpPr>
          <p:cNvPr id="2765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 eaLnBrk="1" hangingPunct="1"/>
            <a:r>
              <a:rPr lang="fr-FR" smtClean="0"/>
              <a:t>Très fréquent</a:t>
            </a:r>
          </a:p>
          <a:p>
            <a:pPr eaLnBrk="1" hangingPunct="1"/>
            <a:r>
              <a:rPr lang="fr-FR" smtClean="0"/>
              <a:t>Ttt fonctionnel</a:t>
            </a:r>
          </a:p>
          <a:p>
            <a:pPr eaLnBrk="1" hangingPunct="1"/>
            <a:r>
              <a:rPr lang="fr-FR" smtClean="0"/>
              <a:t>Immobilisation anneau en 8 – bandage coude au corps</a:t>
            </a:r>
          </a:p>
          <a:p>
            <a:pPr eaLnBrk="1" hangingPunct="1"/>
            <a:r>
              <a:rPr lang="fr-FR" smtClean="0"/>
              <a:t>Prevenir qu un cal sous-cutané va apparaitre</a:t>
            </a:r>
          </a:p>
        </p:txBody>
      </p:sp>
      <p:pic>
        <p:nvPicPr>
          <p:cNvPr id="27651" name="Picture 2" descr="C:\Users\Ballas\Desktop\Médecine\Icono\Mb Sup-Autres\Fr clav, ttt ortho, 6 mois, 1 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3675" y="1557338"/>
            <a:ext cx="36703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8674" name="Picture 2" descr="C:\Users\Ballas\Desktop\Médecine\Icono\Mb Sup-Autres\Fr clav, ttt ortho, 6 mois, 1 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28675" name="Picture 3" descr="C:\Users\Ballas\Desktop\Médecine\Icono\Mb Sup-Autres\Fr clav, ttt ortho, 6 mois, 1 an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476250"/>
            <a:ext cx="4038600" cy="2808288"/>
          </a:xfrm>
        </p:spPr>
      </p:pic>
      <p:pic>
        <p:nvPicPr>
          <p:cNvPr id="28676" name="Picture 4" descr="C:\Users\Ballas\Desktop\Médecine\Icono\Mb Sup-Autres\Fr clav, ttt ortho, 6 mois, 1 an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644900"/>
            <a:ext cx="401955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Humérus</a:t>
            </a:r>
          </a:p>
        </p:txBody>
      </p:sp>
      <p:sp>
        <p:nvSpPr>
          <p:cNvPr id="29698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Nerf Radial</a:t>
            </a:r>
          </a:p>
          <a:p>
            <a:pPr lvl="1" eaLnBrk="1" hangingPunct="1"/>
            <a:r>
              <a:rPr lang="fr-FR" smtClean="0"/>
              <a:t>Lésion par le rait de fracture et son déplacement</a:t>
            </a:r>
          </a:p>
          <a:p>
            <a:pPr lvl="1" eaLnBrk="1" hangingPunct="1"/>
            <a:r>
              <a:rPr lang="fr-FR" smtClean="0"/>
              <a:t>Par le ttt chirurgical = iatrogénie</a:t>
            </a:r>
          </a:p>
          <a:p>
            <a:pPr lvl="1" eaLnBrk="1" hangingPunct="1"/>
            <a:endParaRPr lang="fr-FR" smtClean="0"/>
          </a:p>
          <a:p>
            <a:pPr eaLnBrk="1" hangingPunct="1"/>
            <a:r>
              <a:rPr lang="fr-FR" smtClean="0"/>
              <a:t>Coude au corps</a:t>
            </a:r>
          </a:p>
          <a:p>
            <a:pPr eaLnBrk="1" hangingPunct="1"/>
            <a:r>
              <a:rPr lang="fr-FR" smtClean="0"/>
              <a:t>Rééducation épaule</a:t>
            </a:r>
          </a:p>
        </p:txBody>
      </p:sp>
      <p:pic>
        <p:nvPicPr>
          <p:cNvPr id="29699" name="Picture 4" descr="H:\temp\Hoareau marie louise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341438"/>
            <a:ext cx="2622550" cy="4525962"/>
          </a:xfrm>
        </p:spPr>
      </p:pic>
      <p:pic>
        <p:nvPicPr>
          <p:cNvPr id="29700" name="Picture 5" descr="H:\temp\Lan Yin San Jacqu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989138"/>
            <a:ext cx="23431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Coude</a:t>
            </a: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Luxation = urgence</a:t>
            </a:r>
          </a:p>
          <a:p>
            <a:pPr eaLnBrk="1" hangingPunct="1"/>
            <a:r>
              <a:rPr lang="fr-FR" smtClean="0"/>
              <a:t>Risque vasculo-nerveux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Ttt chirurgical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Immobilisation réduite car raideur rapide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1746" name="Picture 2" descr="C:\Users\Ballas\Desktop\Médecine\Icono\Coude\DSC001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31747" name="Picture 2" descr="C:\Users\Ballas\Desktop\Photos a trier\Photo0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349500"/>
            <a:ext cx="3783013" cy="28368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Anamnèse, Interrogatoire</a:t>
            </a:r>
          </a:p>
        </p:txBody>
      </p:sp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200" smtClean="0"/>
              <a:t>Antécédent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Généraux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700" smtClean="0"/>
              <a:t>Age, âge physiologique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700" smtClean="0"/>
              <a:t>Mode de vie, profession, loisirs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700" smtClean="0"/>
              <a:t>Antécédents médicaux, ttt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700" smtClean="0"/>
              <a:t>latéralité</a:t>
            </a:r>
          </a:p>
          <a:p>
            <a:pPr lvl="2" eaLnBrk="1" hangingPunct="1">
              <a:lnSpc>
                <a:spcPct val="80000"/>
              </a:lnSpc>
            </a:pPr>
            <a:endParaRPr lang="fr-FR" sz="1700" smtClean="0"/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Spéficiques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700" smtClean="0"/>
              <a:t>Antécédents traumatiques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700" smtClean="0"/>
              <a:t>Antécédents chirurgicaux</a:t>
            </a:r>
          </a:p>
          <a:p>
            <a:pPr lvl="2" eaLnBrk="1" hangingPunct="1">
              <a:lnSpc>
                <a:spcPct val="80000"/>
              </a:lnSpc>
            </a:pPr>
            <a:endParaRPr lang="fr-FR" sz="1700" smtClean="0"/>
          </a:p>
          <a:p>
            <a:pPr lvl="1"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sz="2200" smtClean="0"/>
              <a:t>Mécanismes lésionnels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Cinétique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Mécanisme : choc, écrasement, torsion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Objet tranchant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AVP, accident domestique</a:t>
            </a:r>
          </a:p>
          <a:p>
            <a:pPr lvl="1" eaLnBrk="1" hangingPunct="1">
              <a:lnSpc>
                <a:spcPct val="80000"/>
              </a:lnSpc>
            </a:pPr>
            <a:endParaRPr lang="fr-FR" sz="200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fr-FR" sz="2000" smtClean="0"/>
          </a:p>
          <a:p>
            <a:pPr lvl="1" eaLnBrk="1" hangingPunct="1">
              <a:lnSpc>
                <a:spcPct val="80000"/>
              </a:lnSpc>
            </a:pPr>
            <a:endParaRPr lang="fr-FR" sz="20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Poignet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mtClean="0"/>
              <a:t>Fracture de Pouteau-Colles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Ostéoporose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Chute sur la main, poignet extension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Déformation en dos de fourchette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Traitement chirurgical</a:t>
            </a:r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Réduction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Ostéosynthèse par broche = Kapandji</a:t>
            </a:r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Plâtre 45 jours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3794" name="Picture 2" descr="C:\Users\Ballas\Desktop\Médecine\Icono\Poignet-Main\pouteau-coll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3829050"/>
            <a:ext cx="4038600" cy="3028950"/>
          </a:xfrm>
        </p:spPr>
      </p:pic>
      <p:pic>
        <p:nvPicPr>
          <p:cNvPr id="33795" name="Picture 3" descr="C:\Users\Ballas\Desktop\Médecine\Icono\Poignet-Main\pouteau-col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3375"/>
            <a:ext cx="41878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Users\Ballas\Desktop\Médecine\Icono\Poignet-Main\DSC003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Hanche</a:t>
            </a:r>
          </a:p>
        </p:txBody>
      </p:sp>
      <p:sp>
        <p:nvSpPr>
          <p:cNvPr id="3481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Cf cours précédent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Fémur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plus grand 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Saigne 1-1,5 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Grave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Risque embolie graisseuse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Urgence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Ttt Chirurgical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En urgence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Réduction table orthopédique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Enclouage centromédullaire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Surveillance SpO2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6866" name="Espace réservé du contenu 4" descr="chiron-fig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420938"/>
            <a:ext cx="4121150" cy="3095625"/>
          </a:xfrm>
        </p:spPr>
      </p:pic>
      <p:pic>
        <p:nvPicPr>
          <p:cNvPr id="36867" name="Picture 2" descr="C:\Users\Ballas\Desktop\Médecine\Icono\Mb inf-Autres\DSC0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Jambe</a:t>
            </a:r>
          </a:p>
        </p:txBody>
      </p:sp>
      <p:sp>
        <p:nvSpPr>
          <p:cNvPr id="37890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Risque cutané+++</a:t>
            </a:r>
          </a:p>
          <a:p>
            <a:pPr eaLnBrk="1" hangingPunct="1"/>
            <a:r>
              <a:rPr lang="fr-FR" smtClean="0"/>
              <a:t>Risque vasculo-nerveux</a:t>
            </a:r>
          </a:p>
          <a:p>
            <a:pPr eaLnBrk="1" hangingPunct="1"/>
            <a:r>
              <a:rPr lang="fr-FR" smtClean="0"/>
              <a:t>Risque Sd des loges</a:t>
            </a:r>
          </a:p>
          <a:p>
            <a:pPr eaLnBrk="1" hangingPunct="1"/>
            <a:r>
              <a:rPr lang="fr-FR" smtClean="0"/>
              <a:t>Fracture ouverte = fixateur externe</a:t>
            </a:r>
          </a:p>
          <a:p>
            <a:pPr eaLnBrk="1" hangingPunct="1"/>
            <a:r>
              <a:rPr lang="fr-FR" smtClean="0"/>
              <a:t>Attention enraidissement de la cheville</a:t>
            </a:r>
          </a:p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Cheville</a:t>
            </a:r>
          </a:p>
        </p:txBody>
      </p:sp>
      <p:sp>
        <p:nvSpPr>
          <p:cNvPr id="38914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Fracture bimalléolaire</a:t>
            </a:r>
          </a:p>
          <a:p>
            <a:pPr eaLnBrk="1" hangingPunct="1"/>
            <a:r>
              <a:rPr lang="fr-FR" smtClean="0"/>
              <a:t>Risque Cutané</a:t>
            </a:r>
          </a:p>
          <a:p>
            <a:pPr eaLnBrk="1" hangingPunct="1"/>
            <a:r>
              <a:rPr lang="fr-FR" smtClean="0"/>
              <a:t>Réduction en urgence par la manœuvre de l’arrache botte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Jambe surélevée+++</a:t>
            </a:r>
          </a:p>
          <a:p>
            <a:pPr eaLnBrk="1" hangingPunct="1"/>
            <a:r>
              <a:rPr lang="fr-FR" smtClean="0"/>
              <a:t>Glace</a:t>
            </a:r>
          </a:p>
          <a:p>
            <a:pPr eaLnBrk="1" hangingPunct="1">
              <a:buFont typeface="Arial" charset="0"/>
              <a:buNone/>
            </a:pPr>
            <a:endParaRPr lang="fr-FR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9938" name="Picture 2" descr="C:\Users\Ballas\Desktop\Médecine\Icono\Cheville\DSC00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39939" name="Picture 3" descr="C:\Users\Ballas\Desktop\Médecine\Icono\Cheville\DSC006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40962" name="Picture 2" descr="H:\temp\Cronn Francois\export--633707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7125" y="1600200"/>
            <a:ext cx="2698750" cy="4525963"/>
          </a:xfrm>
        </p:spPr>
      </p:pic>
      <p:pic>
        <p:nvPicPr>
          <p:cNvPr id="40963" name="Picture 3" descr="H:\temp\Cronn Francois\export--63370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45100" y="1600200"/>
            <a:ext cx="28448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Examen clinique, Inspection</a:t>
            </a: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200" smtClean="0"/>
              <a:t>Douleur : signe dominant</a:t>
            </a:r>
          </a:p>
          <a:p>
            <a:pPr eaLnBrk="1" hangingPunct="1">
              <a:lnSpc>
                <a:spcPct val="80000"/>
              </a:lnSpc>
            </a:pPr>
            <a:r>
              <a:rPr lang="fr-FR" sz="2200" smtClean="0"/>
              <a:t>Impotence fonctionnelle</a:t>
            </a:r>
          </a:p>
          <a:p>
            <a:pPr eaLnBrk="1" hangingPunct="1">
              <a:lnSpc>
                <a:spcPct val="80000"/>
              </a:lnSpc>
            </a:pPr>
            <a:endParaRPr lang="fr-FR" sz="2200" smtClean="0"/>
          </a:p>
          <a:p>
            <a:pPr eaLnBrk="1" hangingPunct="1">
              <a:lnSpc>
                <a:spcPct val="80000"/>
              </a:lnSpc>
            </a:pPr>
            <a:r>
              <a:rPr lang="fr-FR" sz="2200" smtClean="0"/>
              <a:t>Attitude des traumatisés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MS/MI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Déformation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Raccourcissement</a:t>
            </a:r>
          </a:p>
          <a:p>
            <a:pPr lvl="1"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endParaRPr lang="fr-FR" sz="2200" smtClean="0"/>
          </a:p>
          <a:p>
            <a:pPr eaLnBrk="1" hangingPunct="1">
              <a:lnSpc>
                <a:spcPct val="80000"/>
              </a:lnSpc>
            </a:pPr>
            <a:r>
              <a:rPr lang="fr-FR" sz="2200" smtClean="0"/>
              <a:t>Hématome, Oedème</a:t>
            </a:r>
          </a:p>
          <a:p>
            <a:pPr eaLnBrk="1" hangingPunct="1">
              <a:lnSpc>
                <a:spcPct val="80000"/>
              </a:lnSpc>
            </a:pPr>
            <a:r>
              <a:rPr lang="fr-FR" sz="2200" smtClean="0"/>
              <a:t>Plaie = signe de gravité</a:t>
            </a:r>
          </a:p>
          <a:p>
            <a:pPr lvl="1"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sz="2200" smtClean="0"/>
              <a:t>Signes inflammatoires</a:t>
            </a:r>
          </a:p>
          <a:p>
            <a:pPr lvl="1" eaLnBrk="1" hangingPunct="1">
              <a:lnSpc>
                <a:spcPct val="80000"/>
              </a:lnSpc>
            </a:pPr>
            <a:endParaRPr lang="fr-FR" sz="2000" smtClean="0"/>
          </a:p>
          <a:p>
            <a:pPr lvl="1" eaLnBrk="1" hangingPunct="1">
              <a:lnSpc>
                <a:spcPct val="80000"/>
              </a:lnSpc>
            </a:pPr>
            <a:endParaRPr lang="fr-FR" sz="20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Examen clinique, palpation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Recherche d’une douleur exquise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Epanchement articulaire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Laxité articulaire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Pouls périphériques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Sensibilité/Motricité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Testing</a:t>
            </a:r>
            <a:r>
              <a:rPr lang="fr-FR" dirty="0" smtClean="0"/>
              <a:t> : difficile en aigu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Examens Complémentaires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800" smtClean="0"/>
              <a:t>Radiographies standards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smtClean="0"/>
              <a:t>2 incidences orthogonales : F+P</a:t>
            </a:r>
          </a:p>
          <a:p>
            <a:pPr lvl="1" eaLnBrk="1" hangingPunct="1">
              <a:lnSpc>
                <a:spcPct val="80000"/>
              </a:lnSpc>
            </a:pPr>
            <a:endParaRPr lang="fr-FR" sz="15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Echographie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smtClean="0"/>
              <a:t>Parties molles</a:t>
            </a:r>
          </a:p>
          <a:p>
            <a:pPr lvl="1" eaLnBrk="1" hangingPunct="1">
              <a:lnSpc>
                <a:spcPct val="80000"/>
              </a:lnSpc>
            </a:pPr>
            <a:endParaRPr lang="fr-FR" sz="15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Scanner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smtClean="0"/>
              <a:t>Polytraumatisé : crane-rachis-thorax-abdo-pelvis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smtClean="0"/>
              <a:t>Etude des petites os (main-pied)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smtClean="0"/>
              <a:t>Fracture articulaire</a:t>
            </a:r>
          </a:p>
          <a:p>
            <a:pPr lvl="1" eaLnBrk="1" hangingPunct="1">
              <a:lnSpc>
                <a:spcPct val="80000"/>
              </a:lnSpc>
            </a:pPr>
            <a:endParaRPr lang="fr-FR" sz="15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IRM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smtClean="0"/>
              <a:t>Accessibilité en urgence</a:t>
            </a:r>
          </a:p>
          <a:p>
            <a:pPr lvl="1" eaLnBrk="1" hangingPunct="1">
              <a:lnSpc>
                <a:spcPct val="80000"/>
              </a:lnSpc>
            </a:pPr>
            <a:endParaRPr lang="fr-FR" sz="15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Scintigraphie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smtClean="0"/>
              <a:t>Accessibilité en urgence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Prise en charge : aux urgences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VVP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1800" dirty="0" smtClean="0"/>
              <a:t>Antalgie (avant la radio)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+/- Réduction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Immobilisation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1800" dirty="0" smtClean="0"/>
              <a:t>Orthèse : GPP, jamais circulaire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1800" dirty="0" smtClean="0"/>
              <a:t>Coude au corps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1800" dirty="0" smtClean="0"/>
              <a:t>Traction non collée 3 Kg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Bilan préopératoire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Préparation à l’opération : consultation d’anesthésie, arrêt des traitements anticoagulants…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Hospitalisation service de chirurgie orthopédique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A jeun en fonction de la date opératoire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Surveillance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Surveillance pré-opératoire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600" smtClean="0"/>
              <a:t>Tolérance de l’immobilisation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Cp sous platre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Sd des loges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Ischémie, paralysie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Etat cutané</a:t>
            </a:r>
          </a:p>
          <a:p>
            <a:pPr eaLnBrk="1" hangingPunct="1">
              <a:lnSpc>
                <a:spcPct val="80000"/>
              </a:lnSpc>
            </a:pPr>
            <a:endParaRPr lang="fr-FR" sz="2600" smtClean="0"/>
          </a:p>
          <a:p>
            <a:pPr eaLnBrk="1" hangingPunct="1">
              <a:lnSpc>
                <a:spcPct val="80000"/>
              </a:lnSpc>
            </a:pPr>
            <a:r>
              <a:rPr lang="fr-FR" sz="2600" smtClean="0"/>
              <a:t>Hémodynamique</a:t>
            </a:r>
          </a:p>
          <a:p>
            <a:pPr eaLnBrk="1" hangingPunct="1">
              <a:lnSpc>
                <a:spcPct val="80000"/>
              </a:lnSpc>
            </a:pPr>
            <a:endParaRPr lang="fr-FR" sz="2600" smtClean="0"/>
          </a:p>
          <a:p>
            <a:pPr eaLnBrk="1" hangingPunct="1">
              <a:lnSpc>
                <a:spcPct val="80000"/>
              </a:lnSpc>
            </a:pPr>
            <a:r>
              <a:rPr lang="fr-FR" sz="2600" smtClean="0"/>
              <a:t>Complications de la fracture :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Peau : fracture ouverte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Vasculaire : pouls distaux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Nerveux : sensibilité et mobilité distales</a:t>
            </a:r>
          </a:p>
          <a:p>
            <a:pPr lvl="1" eaLnBrk="1" hangingPunct="1">
              <a:lnSpc>
                <a:spcPct val="80000"/>
              </a:lnSpc>
            </a:pPr>
            <a:endParaRPr lang="fr-FR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Traitement Fonctionnel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fr-FR" smtClean="0"/>
              <a:t>Repos</a:t>
            </a:r>
          </a:p>
          <a:p>
            <a:pPr lvl="1" eaLnBrk="1" hangingPunct="1"/>
            <a:r>
              <a:rPr lang="fr-FR" smtClean="0"/>
              <a:t>Glace</a:t>
            </a:r>
          </a:p>
          <a:p>
            <a:pPr lvl="1" eaLnBrk="1" hangingPunct="1"/>
            <a:r>
              <a:rPr lang="fr-FR" smtClean="0"/>
              <a:t>Contention</a:t>
            </a:r>
          </a:p>
          <a:p>
            <a:pPr lvl="1" eaLnBrk="1" hangingPunct="1"/>
            <a:r>
              <a:rPr lang="fr-FR" smtClean="0"/>
              <a:t>Elevation</a:t>
            </a:r>
          </a:p>
          <a:p>
            <a:pPr lvl="1" eaLnBrk="1" hangingPunct="1"/>
            <a:endParaRPr lang="fr-FR" smtClean="0"/>
          </a:p>
          <a:p>
            <a:pPr eaLnBrk="1" hangingPunct="1"/>
            <a:r>
              <a:rPr lang="fr-FR" smtClean="0"/>
              <a:t>Fracture phalanges distales</a:t>
            </a:r>
          </a:p>
          <a:p>
            <a:pPr eaLnBrk="1" hangingPunct="1"/>
            <a:r>
              <a:rPr lang="fr-FR" smtClean="0"/>
              <a:t>Clavicule</a:t>
            </a:r>
          </a:p>
          <a:p>
            <a:pPr eaLnBrk="1" hangingPunct="1"/>
            <a:r>
              <a:rPr lang="fr-FR" smtClean="0"/>
              <a:t>Fracture non déplacée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Traitement orthopédique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Réduction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Alignement en position anatomique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Traction dans l axe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Par manœuvres externes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Au bloc ou aux urgences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Immobilisation : GPP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45 jours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90 jours os « portant 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514</Words>
  <Application>Microsoft Office PowerPoint</Application>
  <PresentationFormat>Affichage à l'écran (4:3)</PresentationFormat>
  <Paragraphs>235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Thème Office</vt:lpstr>
      <vt:lpstr>Les Fractures des membres</vt:lpstr>
      <vt:lpstr>Anamnèse, Interrogatoire</vt:lpstr>
      <vt:lpstr>Examen clinique, Inspection</vt:lpstr>
      <vt:lpstr>Examen clinique, palpation</vt:lpstr>
      <vt:lpstr>Examens Complémentaires</vt:lpstr>
      <vt:lpstr>Prise en charge : aux urgences</vt:lpstr>
      <vt:lpstr>Surveillance pré-opératoire</vt:lpstr>
      <vt:lpstr>Traitement Fonctionnel</vt:lpstr>
      <vt:lpstr>Traitement orthopédique</vt:lpstr>
      <vt:lpstr>Traitement Chirurgical</vt:lpstr>
      <vt:lpstr>Suites opératoires Surveillance générale</vt:lpstr>
      <vt:lpstr>Diapositive 12</vt:lpstr>
      <vt:lpstr>Suites opératoires Surveillance spécifique</vt:lpstr>
      <vt:lpstr>Fracture articulaire</vt:lpstr>
      <vt:lpstr>Clavicule</vt:lpstr>
      <vt:lpstr>Diapositive 16</vt:lpstr>
      <vt:lpstr>Humérus</vt:lpstr>
      <vt:lpstr>Coude</vt:lpstr>
      <vt:lpstr>Diapositive 19</vt:lpstr>
      <vt:lpstr>Poignet</vt:lpstr>
      <vt:lpstr>Diapositive 21</vt:lpstr>
      <vt:lpstr>Hanche</vt:lpstr>
      <vt:lpstr>Fémur</vt:lpstr>
      <vt:lpstr>Diapositive 24</vt:lpstr>
      <vt:lpstr>Jambe</vt:lpstr>
      <vt:lpstr>Cheville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Pathologies traumatologiques</dc:title>
  <dc:creator>Ballas</dc:creator>
  <cp:lastModifiedBy>Administrateur</cp:lastModifiedBy>
  <cp:revision>29</cp:revision>
  <dcterms:created xsi:type="dcterms:W3CDTF">2013-01-18T13:32:34Z</dcterms:created>
  <dcterms:modified xsi:type="dcterms:W3CDTF">2015-03-20T06:12:24Z</dcterms:modified>
</cp:coreProperties>
</file>